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430" r:id="rId2"/>
    <p:sldId id="431" r:id="rId3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598" userDrawn="1">
          <p15:clr>
            <a:srgbClr val="A4A3A4"/>
          </p15:clr>
        </p15:guide>
        <p15:guide id="2" pos="8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dows ユーザー" initials="Wユ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A00"/>
    <a:srgbClr val="0064C8"/>
    <a:srgbClr val="99D6EC"/>
    <a:srgbClr val="FFBE3C"/>
    <a:srgbClr val="FFFFCC"/>
    <a:srgbClr val="000000"/>
    <a:srgbClr val="0098D0"/>
    <a:srgbClr val="B197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257" autoAdjust="0"/>
    <p:restoredTop sz="94647" autoAdjust="0"/>
  </p:normalViewPr>
  <p:slideViewPr>
    <p:cSldViewPr>
      <p:cViewPr>
        <p:scale>
          <a:sx n="100" d="100"/>
          <a:sy n="100" d="100"/>
        </p:scale>
        <p:origin x="-1698" y="360"/>
      </p:cViewPr>
      <p:guideLst>
        <p:guide orient="horz" pos="598"/>
        <p:guide pos="87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6967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646"/>
            <a:ext cx="2949787" cy="496967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6967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/>
              <a:t>機密性○</a:t>
            </a:r>
            <a:endParaRPr lang="en-US" altLang="ja-JP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4538"/>
            <a:ext cx="2581275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6" tIns="46118" rIns="92236" bIns="461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7"/>
            <a:ext cx="5445760" cy="4472702"/>
          </a:xfrm>
          <a:prstGeom prst="rect">
            <a:avLst/>
          </a:prstGeom>
        </p:spPr>
        <p:txBody>
          <a:bodyPr vert="horz" lIns="92236" tIns="46118" rIns="92236" bIns="4611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6"/>
            <a:ext cx="2949787" cy="496967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947215"/>
            <a:ext cx="5829300" cy="38350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2492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6721197"/>
            <a:ext cx="4800600" cy="25577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1662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49E26-19BC-4724-9B01-7B76828EAC38}" type="datetime1">
              <a:rPr kumimoji="1" lang="ja-JP" altLang="en-US" smtClean="0"/>
              <a:t>2019/10/1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964689" y="2196694"/>
            <a:ext cx="5139685" cy="475836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2492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2AFCA-0260-47A2-9AD2-87315872CE5E}" type="datetime1">
              <a:rPr kumimoji="1" lang="ja-JP" altLang="en-US" smtClean="0"/>
              <a:t>2019/10/1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FCD2B-795C-41D4-8F86-2A3A3EB29594}" type="datetime1">
              <a:rPr kumimoji="1" lang="ja-JP" altLang="en-US" smtClean="0"/>
              <a:t>2019/10/1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138788" y="431850"/>
            <a:ext cx="6580733" cy="348109"/>
          </a:xfrm>
        </p:spPr>
        <p:txBody>
          <a:bodyPr wrap="square">
            <a:spAutoFit/>
          </a:bodyPr>
          <a:lstStyle>
            <a:lvl1pPr algn="l">
              <a:defRPr lang="ja-JP" altLang="en-US" sz="1662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139011" y="9113463"/>
            <a:ext cx="6505423" cy="111890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72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139012" y="4484949"/>
            <a:ext cx="1285608" cy="213135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385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138789" y="5444537"/>
            <a:ext cx="900888" cy="14914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6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138788" y="6305151"/>
            <a:ext cx="761427" cy="111890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72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138479" y="1104573"/>
            <a:ext cx="6581042" cy="431245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1385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178042" lvl="0" indent="-178042">
              <a:spcBef>
                <a:spcPts val="415"/>
              </a:spcBef>
              <a:spcAft>
                <a:spcPts val="415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38479" y="396700"/>
            <a:ext cx="6555807" cy="5526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38479" y="1156579"/>
            <a:ext cx="6555807" cy="897463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7404" y="9418154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1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AE2514B7-E8EE-482E-81E3-46046414AB59}" type="datetime1">
              <a:rPr lang="ja-JP" altLang="en-US" smtClean="0"/>
              <a:t>2019/10/1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8880" y="9425499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265204" y="9425499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9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hf hdr="0" ftr="0" dt="0"/>
  <p:txStyles>
    <p:titleStyle>
      <a:lvl1pPr algn="l" defTabSz="633039" rtl="0" eaLnBrk="1" latinLnBrk="0" hangingPunct="1">
        <a:spcBef>
          <a:spcPct val="0"/>
        </a:spcBef>
        <a:buNone/>
        <a:defRPr kumimoji="1" sz="1662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237390" indent="-237390" algn="l" defTabSz="633039" rtl="0" eaLnBrk="1" latinLnBrk="0" hangingPunct="1">
        <a:spcBef>
          <a:spcPts val="415"/>
        </a:spcBef>
        <a:spcAft>
          <a:spcPts val="415"/>
        </a:spcAft>
        <a:buClr>
          <a:srgbClr val="002060"/>
        </a:buClr>
        <a:buFont typeface="Wingdings" panose="05000000000000000000" pitchFamily="2" charset="2"/>
        <a:buChar char="l"/>
        <a:defRPr kumimoji="1" sz="1385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514344" indent="-197825" algn="l" defTabSz="633039" rtl="0" eaLnBrk="1" latinLnBrk="0" hangingPunct="1">
        <a:spcBef>
          <a:spcPts val="415"/>
        </a:spcBef>
        <a:spcAft>
          <a:spcPts val="415"/>
        </a:spcAft>
        <a:buFont typeface="Arial" pitchFamily="34" charset="0"/>
        <a:buChar char="–"/>
        <a:defRPr kumimoji="1" sz="969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791299" indent="-158260" algn="l" defTabSz="633039" rtl="0" eaLnBrk="1" latinLnBrk="0" hangingPunct="1">
        <a:spcBef>
          <a:spcPts val="415"/>
        </a:spcBef>
        <a:spcAft>
          <a:spcPts val="415"/>
        </a:spcAft>
        <a:buFont typeface="Arial" pitchFamily="34" charset="0"/>
        <a:buChar char="•"/>
        <a:defRPr kumimoji="1" sz="727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107818" indent="-158260" algn="l" defTabSz="633039" rtl="0" eaLnBrk="1" latinLnBrk="0" hangingPunct="1">
        <a:spcBef>
          <a:spcPct val="20000"/>
        </a:spcBef>
        <a:buFont typeface="Arial" pitchFamily="34" charset="0"/>
        <a:buChar char="–"/>
        <a:defRPr kumimoji="1" sz="1385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1424338" indent="-158260" algn="l" defTabSz="633039" rtl="0" eaLnBrk="1" latinLnBrk="0" hangingPunct="1">
        <a:spcBef>
          <a:spcPct val="20000"/>
        </a:spcBef>
        <a:buFont typeface="Arial" pitchFamily="34" charset="0"/>
        <a:buChar char="»"/>
        <a:defRPr kumimoji="1" sz="1385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1740858" indent="-158260" algn="l" defTabSz="633039" rtl="0" eaLnBrk="1" latinLnBrk="0" hangingPunct="1">
        <a:spcBef>
          <a:spcPct val="20000"/>
        </a:spcBef>
        <a:buFont typeface="Arial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6pPr>
      <a:lvl7pPr marL="2057377" indent="-158260" algn="l" defTabSz="633039" rtl="0" eaLnBrk="1" latinLnBrk="0" hangingPunct="1">
        <a:spcBef>
          <a:spcPct val="20000"/>
        </a:spcBef>
        <a:buFont typeface="Arial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7pPr>
      <a:lvl8pPr marL="2373897" indent="-158260" algn="l" defTabSz="633039" rtl="0" eaLnBrk="1" latinLnBrk="0" hangingPunct="1">
        <a:spcBef>
          <a:spcPct val="20000"/>
        </a:spcBef>
        <a:buFont typeface="Arial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8pPr>
      <a:lvl9pPr marL="2690416" indent="-158260" algn="l" defTabSz="633039" rtl="0" eaLnBrk="1" latinLnBrk="0" hangingPunct="1">
        <a:spcBef>
          <a:spcPct val="20000"/>
        </a:spcBef>
        <a:buFont typeface="Arial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520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3039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559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6078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598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9117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637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2156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9000">
              <a:srgbClr val="FFFFCC"/>
            </a:gs>
            <a:gs pos="94000">
              <a:srgbClr val="99D6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図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1989" y="9086454"/>
            <a:ext cx="1378990" cy="490044"/>
          </a:xfrm>
          <a:prstGeom prst="rect">
            <a:avLst/>
          </a:prstGeom>
        </p:spPr>
      </p:pic>
      <p:sp>
        <p:nvSpPr>
          <p:cNvPr id="21" name="正方形/長方形 20"/>
          <p:cNvSpPr/>
          <p:nvPr/>
        </p:nvSpPr>
        <p:spPr>
          <a:xfrm>
            <a:off x="237194" y="776536"/>
            <a:ext cx="6503033" cy="1077218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32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台風１５号による</a:t>
            </a:r>
            <a:endParaRPr lang="en-US" altLang="ja-JP" sz="32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pPr algn="ctr"/>
            <a:r>
              <a:rPr lang="ja-JP" altLang="en-US" sz="32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被災中小企業向け支援施策説明会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556792" y="1981233"/>
            <a:ext cx="39107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主催：経済産業省関東経済産業局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千葉県、千葉県商工会連合会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南房総市、南房総市朝夷商工会</a:t>
            </a:r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55820" y="2936776"/>
            <a:ext cx="6381328" cy="707886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 anchor="ctr" anchorCtr="0">
            <a:spAutoFit/>
          </a:bodyPr>
          <a:lstStyle/>
          <a:p>
            <a:r>
              <a:rPr lang="ja-JP" altLang="en-US" sz="2000" b="1" dirty="0">
                <a:solidFill>
                  <a:srgbClr val="FF5A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日時：令和元年</a:t>
            </a:r>
            <a:r>
              <a:rPr lang="ja-JP" altLang="en-US" sz="2000" b="1" dirty="0" smtClean="0">
                <a:solidFill>
                  <a:srgbClr val="FF5A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１０月</a:t>
            </a:r>
            <a:r>
              <a:rPr lang="en-US" altLang="ja-JP" sz="2000" b="1" dirty="0" smtClean="0">
                <a:solidFill>
                  <a:srgbClr val="FF5A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16</a:t>
            </a:r>
            <a:r>
              <a:rPr lang="ja-JP" altLang="en-US" sz="2000" b="1" dirty="0" smtClean="0">
                <a:solidFill>
                  <a:srgbClr val="FF5A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日（水）</a:t>
            </a:r>
            <a:r>
              <a:rPr lang="ja-JP" altLang="en-US" sz="2000" b="1" dirty="0">
                <a:solidFill>
                  <a:srgbClr val="FF5A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１４時～</a:t>
            </a:r>
            <a:endParaRPr lang="en-US" altLang="ja-JP" sz="2000" b="1" dirty="0">
              <a:solidFill>
                <a:srgbClr val="FF5A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0" b="1" dirty="0">
                <a:solidFill>
                  <a:srgbClr val="FF5A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会場</a:t>
            </a:r>
            <a:r>
              <a:rPr lang="ja-JP" altLang="en-US" sz="2000" b="1" dirty="0" smtClean="0">
                <a:solidFill>
                  <a:srgbClr val="FF5A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ja-JP" altLang="en-US" b="1" dirty="0" smtClean="0">
                <a:solidFill>
                  <a:srgbClr val="FF5A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千倉保健センター</a:t>
            </a:r>
            <a:r>
              <a:rPr lang="en-US" altLang="ja-JP" b="1" dirty="0" smtClean="0">
                <a:solidFill>
                  <a:srgbClr val="FF5A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3F</a:t>
            </a:r>
            <a:r>
              <a:rPr lang="ja-JP" altLang="en-US" b="1" dirty="0" smtClean="0">
                <a:solidFill>
                  <a:srgbClr val="FF5A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機能訓練</a:t>
            </a:r>
            <a:r>
              <a:rPr lang="ja-JP" altLang="en-US" b="1" dirty="0">
                <a:solidFill>
                  <a:srgbClr val="FF5A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室</a:t>
            </a:r>
            <a:r>
              <a:rPr lang="ja-JP" altLang="en-US" sz="1400" b="1" dirty="0" smtClean="0">
                <a:solidFill>
                  <a:srgbClr val="FF5A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（千倉町瀬戸</a:t>
            </a:r>
            <a:r>
              <a:rPr lang="en-US" altLang="ja-JP" sz="1400" b="1" dirty="0" smtClean="0">
                <a:solidFill>
                  <a:srgbClr val="FF5A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2705-6</a:t>
            </a:r>
            <a:r>
              <a:rPr lang="ja-JP" altLang="en-US" sz="1400" b="1" dirty="0" smtClean="0">
                <a:solidFill>
                  <a:srgbClr val="FF5A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1400" b="1" dirty="0">
              <a:solidFill>
                <a:srgbClr val="FF5A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31943" y="3944887"/>
            <a:ext cx="6381328" cy="2654573"/>
          </a:xfrm>
          <a:prstGeom prst="rect">
            <a:avLst/>
          </a:prstGeom>
          <a:noFill/>
          <a:ln w="66675" cmpd="thickThin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＜プログラム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（予定）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＞　　</a:t>
            </a:r>
            <a:r>
              <a:rPr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変更の可能性があります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１．政府（経済産業省等）の支援策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・被災小規模事業者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向け小規模事業者持続化補助金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（１０月上旬公募開始予定）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（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小規模事業者：商業・サービス業  従業員 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人以下、製造業その他  従業員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人以下） 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・金融支援（災害復旧貸付、セーフティネット保証４号）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・被災事業者への専門家派遣　等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２．その他関係機関の支援策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60040" y="6753200"/>
            <a:ext cx="6381328" cy="923330"/>
          </a:xfrm>
          <a:prstGeom prst="rect">
            <a:avLst/>
          </a:prstGeom>
          <a:noFill/>
          <a:ln w="38100">
            <a:noFill/>
          </a:ln>
        </p:spPr>
        <p:txBody>
          <a:bodyPr wrap="square" rtlCol="0" anchor="ctr" anchorCtr="0">
            <a:spAutoFit/>
          </a:bodyPr>
          <a:lstStyle/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■申込方法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裏面申込書をＦＡＸあるいは電話にてお申し込みください（先着５０名）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13952" y="8163124"/>
            <a:ext cx="64162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＜お申込先・お問合せ先＞</a:t>
            </a:r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南房総市朝夷商工会　担当：山口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0470-44-1331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FAX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0470-40-1051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＜政府の施策に関するお問い合わせ先＞</a:t>
            </a:r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経済産業省関東経済産業局地域経済課　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048-600-0253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xmlns="" id="{49AED228-82BE-49F9-BA1D-DA61569392F5}"/>
              </a:ext>
            </a:extLst>
          </p:cNvPr>
          <p:cNvSpPr txBox="1"/>
          <p:nvPr/>
        </p:nvSpPr>
        <p:spPr>
          <a:xfrm>
            <a:off x="216802" y="7516793"/>
            <a:ext cx="68780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説明会終了後、各機関の担当者が会場にて、個別にご相談等をお受けいたします。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希望される方は申込書にご記入ください（事前予約者が優先されます）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xmlns="" id="{90BC4B85-0D7E-46C4-A229-BD9FEA019E6A}"/>
              </a:ext>
            </a:extLst>
          </p:cNvPr>
          <p:cNvSpPr txBox="1"/>
          <p:nvPr/>
        </p:nvSpPr>
        <p:spPr>
          <a:xfrm>
            <a:off x="1526704" y="118724"/>
            <a:ext cx="40324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＜緊急・重要＞</a:t>
            </a:r>
            <a:endParaRPr lang="ja-JP" altLang="en-US" sz="3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1515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xmlns="" id="{EE206854-FC4A-48C6-B11B-2487C8052C08}"/>
              </a:ext>
            </a:extLst>
          </p:cNvPr>
          <p:cNvSpPr txBox="1"/>
          <p:nvPr/>
        </p:nvSpPr>
        <p:spPr>
          <a:xfrm>
            <a:off x="429478" y="608975"/>
            <a:ext cx="5688632" cy="3139321"/>
          </a:xfrm>
          <a:prstGeom prst="rect">
            <a:avLst/>
          </a:prstGeom>
          <a:noFill/>
          <a:ln w="28575" cmpd="sng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xmlns="" id="{EAADC88A-EEFA-4121-B463-819BCDA79B15}"/>
              </a:ext>
            </a:extLst>
          </p:cNvPr>
          <p:cNvSpPr txBox="1"/>
          <p:nvPr/>
        </p:nvSpPr>
        <p:spPr>
          <a:xfrm>
            <a:off x="429478" y="4044923"/>
            <a:ext cx="5688632" cy="3139321"/>
          </a:xfrm>
          <a:prstGeom prst="rect">
            <a:avLst/>
          </a:prstGeom>
          <a:noFill/>
          <a:ln w="28575" cmpd="sng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xmlns="" id="{AFAEF673-5EDB-46D7-9D30-FDDE7988C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4704" y="848544"/>
            <a:ext cx="4802157" cy="461665"/>
          </a:xfrm>
        </p:spPr>
        <p:txBody>
          <a:bodyPr/>
          <a:lstStyle/>
          <a:p>
            <a:pPr algn="dist"/>
            <a:r>
              <a:rPr kumimoji="1" lang="ja-JP" altLang="en-US" sz="2400" dirty="0"/>
              <a:t>支援施策説明会　申込書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xmlns="" id="{C01382B2-8B5D-4BA4-982A-D67C2703B9E2}"/>
              </a:ext>
            </a:extLst>
          </p:cNvPr>
          <p:cNvSpPr txBox="1"/>
          <p:nvPr/>
        </p:nvSpPr>
        <p:spPr>
          <a:xfrm>
            <a:off x="940749" y="1526233"/>
            <a:ext cx="57606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事業所名　　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　　　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]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  <a:r>
              <a:rPr kumimoji="1"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参加者名　　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　　　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]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電話番号　　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　　　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]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xmlns="" id="{37794D2D-3B8D-4BC7-91B0-D7A151D4EA4A}"/>
              </a:ext>
            </a:extLst>
          </p:cNvPr>
          <p:cNvSpPr txBox="1"/>
          <p:nvPr/>
        </p:nvSpPr>
        <p:spPr>
          <a:xfrm>
            <a:off x="913718" y="7480871"/>
            <a:ext cx="4910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南房総市朝夷商工会</a:t>
            </a:r>
            <a:r>
              <a:rPr kumimoji="1"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ＦＡＸ　</a:t>
            </a:r>
            <a:r>
              <a:rPr kumimoji="1" lang="en-US" altLang="ja-JP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0470-40-1051</a:t>
            </a:r>
            <a:endParaRPr kumimoji="1" lang="ja-JP" altLang="en-US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xmlns="" id="{8E4BE8EC-4AE4-4888-8B1F-97D938C2B0CD}"/>
              </a:ext>
            </a:extLst>
          </p:cNvPr>
          <p:cNvSpPr txBox="1"/>
          <p:nvPr/>
        </p:nvSpPr>
        <p:spPr>
          <a:xfrm>
            <a:off x="990696" y="4784223"/>
            <a:ext cx="48865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参加者名　　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　　　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]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内　　　容　　　資金借入・持続化補助金・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その他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）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（当てはまるものに〇をつけてください）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タイトル 2">
            <a:extLst>
              <a:ext uri="{FF2B5EF4-FFF2-40B4-BE49-F238E27FC236}">
                <a16:creationId xmlns:a16="http://schemas.microsoft.com/office/drawing/2014/main" xmlns="" id="{AD88DD0C-6EE5-4D68-B78B-576559992BF8}"/>
              </a:ext>
            </a:extLst>
          </p:cNvPr>
          <p:cNvSpPr txBox="1">
            <a:spLocks/>
          </p:cNvSpPr>
          <p:nvPr/>
        </p:nvSpPr>
        <p:spPr>
          <a:xfrm>
            <a:off x="872715" y="4262536"/>
            <a:ext cx="4802157" cy="46166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633039" rtl="0" eaLnBrk="1" latinLnBrk="0" hangingPunct="1">
              <a:spcBef>
                <a:spcPct val="0"/>
              </a:spcBef>
              <a:buNone/>
              <a:defRPr kumimoji="1" lang="ja-JP" altLang="en-US" sz="1662" b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algn="dist"/>
            <a:r>
              <a:rPr lang="ja-JP" altLang="en-US" sz="2400" dirty="0"/>
              <a:t>個別相談会　申込書</a:t>
            </a:r>
          </a:p>
        </p:txBody>
      </p:sp>
    </p:spTree>
    <p:extLst>
      <p:ext uri="{BB962C8B-B14F-4D97-AF65-F5344CB8AC3E}">
        <p14:creationId xmlns:p14="http://schemas.microsoft.com/office/powerpoint/2010/main" val="2442936306"/>
      </p:ext>
    </p:extLst>
  </p:cSld>
  <p:clrMapOvr>
    <a:masterClrMapping/>
  </p:clrMapOvr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3213</TotalTime>
  <Words>107</Words>
  <Application>Microsoft Office PowerPoint</Application>
  <PresentationFormat>A4 210 x 297 mm</PresentationFormat>
  <Paragraphs>40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【機○・記載例なし】</vt:lpstr>
      <vt:lpstr>PowerPoint プレゼンテーション</vt:lpstr>
      <vt:lpstr>支援施策説明会　申込書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PC9999-Y</cp:lastModifiedBy>
  <cp:revision>209</cp:revision>
  <cp:lastPrinted>2019-09-27T06:07:03Z</cp:lastPrinted>
  <dcterms:created xsi:type="dcterms:W3CDTF">2018-06-05T03:10:24Z</dcterms:created>
  <dcterms:modified xsi:type="dcterms:W3CDTF">2019-10-01T08:28:39Z</dcterms:modified>
</cp:coreProperties>
</file>